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76" r:id="rId11"/>
    <p:sldId id="266" r:id="rId12"/>
    <p:sldId id="267" r:id="rId13"/>
    <p:sldId id="270" r:id="rId14"/>
    <p:sldId id="268" r:id="rId15"/>
    <p:sldId id="269" r:id="rId16"/>
    <p:sldId id="275" r:id="rId17"/>
    <p:sldId id="271" r:id="rId18"/>
    <p:sldId id="272" r:id="rId19"/>
    <p:sldId id="273" r:id="rId20"/>
    <p:sldId id="274" r:id="rId21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4117C"/>
    <a:srgbClr val="CD4A39"/>
    <a:srgbClr val="F44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54"/>
  </p:normalViewPr>
  <p:slideViewPr>
    <p:cSldViewPr snapToGrid="0">
      <p:cViewPr varScale="1">
        <p:scale>
          <a:sx n="108" d="100"/>
          <a:sy n="108" d="100"/>
        </p:scale>
        <p:origin x="73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8E770-44AE-47D5-B4B1-71BEC9A9D7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663960"/>
            <a:ext cx="9456049" cy="3594112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CA91C7-81A9-46F3-B0F4-D9AB880851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667581"/>
            <a:ext cx="9456049" cy="1197387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A648C8-9681-4994-B52A-1A8BC79127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1248" y="6102693"/>
            <a:ext cx="2743200" cy="365125"/>
          </a:xfrm>
        </p:spPr>
        <p:txBody>
          <a:bodyPr/>
          <a:lstStyle/>
          <a:p>
            <a:fld id="{AE3425CA-4B9D-4420-BB9E-C250DB30E421}" type="datetime1">
              <a:rPr lang="en-US" smtClean="0"/>
              <a:t>9/14/23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77F203-CB10-488B-82DC-9D0571A5E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2B2E9B-C8B7-4716-9D05-265A04246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EED8031-DD67-43C6-94A0-646636C95560}"/>
              </a:ext>
            </a:extLst>
          </p:cNvPr>
          <p:cNvCxnSpPr>
            <a:cxnSpLocks/>
          </p:cNvCxnSpPr>
          <p:nvPr/>
        </p:nvCxnSpPr>
        <p:spPr>
          <a:xfrm>
            <a:off x="360154" y="4495800"/>
            <a:ext cx="1037563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1268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3C3B3-C67F-4C48-A663-EF010429E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4C4B3F-B3CB-4CF0-AEC8-1893A6A27E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46D005-2B71-4325-A646-A2278C3A2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4B861-3779-4E37-8DF0-E9EB3EA96210}" type="datetime1">
              <a:rPr lang="en-US" smtClean="0"/>
              <a:t>9/14/23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356B01-AE16-42EF-B970-5CAF0C891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BF9BE2-24F4-4F83-8E64-4307C9794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181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6601120-856A-4F01-B7C1-D87A1E5F81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874324" y="552782"/>
            <a:ext cx="2620891" cy="529472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D62358-C84C-4947-B826-FF738422EA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552782"/>
            <a:ext cx="6803155" cy="529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971139-AA1A-46DB-B793-17FB8E6E8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38388-E864-4553-9937-AE9FC5E50CFC}" type="datetime1">
              <a:rPr lang="en-US" smtClean="0"/>
              <a:t>9/14/23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2E06F6-0FE2-40FB-BFEE-010C22293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BA7B1B-13A1-41BA-B924-FD11450C1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569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42B9A-9384-46B2-8B4F-B9C2035CA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13CF4-CD0B-4F3C-A1CE-1BA3EFDEEB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1DE659-17B0-4F70-8F1C-93BF4DB64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51E1E-C50D-4FD4-8B1E-ECD78340D9AB}" type="datetime1">
              <a:rPr lang="en-US" smtClean="0"/>
              <a:t>9/14/23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AB0750-AB4E-4FCF-9B52-BC954760B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466B99-C716-4464-B695-623F4C5A9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58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2233A-AD59-4FB1-A1CA-AABFAE040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552782"/>
            <a:ext cx="9538428" cy="3714417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656964-650B-4E87-9541-0E659DEC03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9" y="4672584"/>
            <a:ext cx="9538428" cy="1143802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21BB50-DF4A-47B5-A3AD-18712A3AD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83AFB-9E54-459E-8C6D-0913AC3BA5D7}" type="datetime1">
              <a:rPr lang="en-US" smtClean="0"/>
              <a:t>9/14/23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DF59B3-D1B8-4A51-AD6E-868C5BF6F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0CA779-6272-4A15-A566-20C4E9A60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0B86E8F-91EA-4626-BCA8-3B4973C7C9D6}"/>
              </a:ext>
            </a:extLst>
          </p:cNvPr>
          <p:cNvCxnSpPr>
            <a:cxnSpLocks/>
          </p:cNvCxnSpPr>
          <p:nvPr/>
        </p:nvCxnSpPr>
        <p:spPr>
          <a:xfrm>
            <a:off x="360154" y="4495800"/>
            <a:ext cx="1037563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7695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52A00-5BBD-436C-BB6D-CE650FC46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52783"/>
            <a:ext cx="9683871" cy="13258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B3E2E-F3C4-4CDD-9138-86AE7A1B56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1248" y="2108362"/>
            <a:ext cx="4507926" cy="37216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95CD01-B639-46B6-B53D-18FE1E39AF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99171" y="2108362"/>
            <a:ext cx="4825948" cy="37216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6E34C3-86AC-48F9-92A4-F17BFAF9E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144B6-0CA7-46BA-A00B-1E68E5C3ED0C}" type="datetime1">
              <a:rPr lang="en-US" smtClean="0"/>
              <a:t>9/14/23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5D6A29-C51F-4654-82AD-04056FA6C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21EEB6-57E6-40E7-9702-1D5999B50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929C81A-4806-44FF-99D8-13A65B2D066F}"/>
              </a:ext>
            </a:extLst>
          </p:cNvPr>
          <p:cNvCxnSpPr>
            <a:cxnSpLocks/>
          </p:cNvCxnSpPr>
          <p:nvPr/>
        </p:nvCxnSpPr>
        <p:spPr>
          <a:xfrm>
            <a:off x="375523" y="2004012"/>
            <a:ext cx="1037563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08DDCF9-5353-4B5F-8565-8C27F795A4BF}"/>
              </a:ext>
            </a:extLst>
          </p:cNvPr>
          <p:cNvCxnSpPr>
            <a:cxnSpLocks/>
          </p:cNvCxnSpPr>
          <p:nvPr/>
        </p:nvCxnSpPr>
        <p:spPr>
          <a:xfrm>
            <a:off x="5563342" y="2004012"/>
            <a:ext cx="0" cy="404869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7116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0D1A9-BF08-4C6D-805E-244B234EE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57784"/>
            <a:ext cx="943957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20C1D8-0907-4FDB-BFAD-36E14AF98D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2114185"/>
            <a:ext cx="4438887" cy="693761"/>
          </a:xfr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6A4441-5FC3-4F86-8ADE-ED90424DB9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1248" y="2900451"/>
            <a:ext cx="4438887" cy="3028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CEB34D-DB36-47E0-AE2C-FBEBA27207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95090" y="2114185"/>
            <a:ext cx="4485728" cy="693761"/>
          </a:xfrm>
        </p:spPr>
        <p:txBody>
          <a:bodyPr anchor="b">
            <a:norm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056219-D498-410D-8F2C-03045AE480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95090" y="2900451"/>
            <a:ext cx="4485730" cy="3028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8DC9AD-F6B8-44D0-8169-84553C1F9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1F549-537C-41EC-B9CC-5B6A9AC2A6A7}" type="datetime1">
              <a:rPr lang="en-US" smtClean="0"/>
              <a:t>9/14/23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9985ED-7382-4F00-845D-4F27841B5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A2CC25-9EC7-4706-9BD4-5E20C4B33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DBC7D26-1B30-46B8-8221-09886FA3D030}"/>
              </a:ext>
            </a:extLst>
          </p:cNvPr>
          <p:cNvCxnSpPr>
            <a:cxnSpLocks/>
          </p:cNvCxnSpPr>
          <p:nvPr/>
        </p:nvCxnSpPr>
        <p:spPr>
          <a:xfrm>
            <a:off x="375523" y="2004012"/>
            <a:ext cx="1037563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4186A75-E140-4995-A8BB-89B5ACE678D2}"/>
              </a:ext>
            </a:extLst>
          </p:cNvPr>
          <p:cNvCxnSpPr>
            <a:cxnSpLocks/>
          </p:cNvCxnSpPr>
          <p:nvPr/>
        </p:nvCxnSpPr>
        <p:spPr>
          <a:xfrm>
            <a:off x="5563342" y="2004012"/>
            <a:ext cx="0" cy="404869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7598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221C2-B85F-435F-8DF3-C714A5472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9FE38-24D5-4D5F-A92E-E4F8B23FB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F8D56-3D0E-48B8-8218-1F3A06A96C62}" type="datetime1">
              <a:rPr lang="en-US" smtClean="0"/>
              <a:t>9/14/23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29DF69-BE29-4038-9744-17BFC57B8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B9496F-64EC-46E7-97F0-BCB7E79F8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061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9F19E0-8FE3-45E8-A227-D74EEF1A6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C309E-27D4-401F-A74A-DEA16C7B51DC}" type="datetime1">
              <a:rPr lang="en-US" smtClean="0"/>
              <a:t>9/14/23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FB1926-56F3-40BC-A03F-62B969419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FFE2B6-07A4-4AA0-9BCE-204E13DA4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780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6266A-CB24-44C5-B2E8-011420844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9283"/>
            <a:ext cx="4603963" cy="2572489"/>
          </a:xfrm>
        </p:spPr>
        <p:txBody>
          <a:bodyPr anchor="ctr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39DBD1-7133-47A5-A771-2CEA185334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0796" y="549283"/>
            <a:ext cx="4455517" cy="531970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6A729F-B24D-424E-B067-003B0601F2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1248" y="3296498"/>
            <a:ext cx="4603963" cy="2572489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FA7323-5497-426C-9DD9-3CF69E88E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A2B81-2BC3-42D7-B67D-05C685AA80AD}" type="datetime1">
              <a:rPr lang="en-US" smtClean="0"/>
              <a:t>9/14/23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FD7667-4D25-40AF-9D6D-FCB2C21E8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650918-EDF8-47A5-BEA8-AC9A7A153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106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C5D2B-FAFB-4BC9-A917-610FDCD0B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552782"/>
            <a:ext cx="4608576" cy="2569464"/>
          </a:xfr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26A694-5302-42BE-8A7A-6007C10F8F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825952" y="552783"/>
            <a:ext cx="4663440" cy="530826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E4481C-81D6-4329-8203-70B3FCC3F8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1249" y="3300984"/>
            <a:ext cx="4608576" cy="2569464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AD6C12-26C4-4DF7-B013-56D0849AC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B8F2B-E487-4905-B553-FB649F2B6F23}" type="datetime1">
              <a:rPr lang="en-US" smtClean="0"/>
              <a:t>9/14/23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E2F307-FB97-40EC-8517-E6F351B3D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C1B397-305A-42B7-A763-829634B93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910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0">
          <a:fgClr>
            <a:srgbClr val="24117C"/>
          </a:fgClr>
          <a:bgClr>
            <a:srgbClr val="CD4A3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4BD48A-4D17-4225-AC4D-67B4C686C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52782"/>
            <a:ext cx="948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F14A2B-77AF-4E51-B0C1-0D361EF81A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2096199"/>
            <a:ext cx="9489000" cy="37473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39C2F5-57CA-4152-A766-8F877538FB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1248" y="610269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1000" b="1" kern="1200" cap="all" spc="3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6EF7C3A7-D6F6-4D38-A7C3-B72967BB81A6}" type="datetime1">
              <a:rPr lang="en-US" smtClean="0"/>
              <a:t>9/14/23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225FB5-D02B-4BB9-8B8B-D1A11CFE89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9234260" y="242762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1000" b="1" kern="1200" cap="all" spc="3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6244FF-6F88-4090-A77F-499DF9AAEA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15546" y="5878515"/>
            <a:ext cx="952229" cy="420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3200" b="1" kern="1200" cap="all" spc="3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6586042B-6341-4E38-A80C-926D3BB8AAC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94AEDE-F25F-43E6-A2C4-7FFF41074990}"/>
              </a:ext>
            </a:extLst>
          </p:cNvPr>
          <p:cNvSpPr/>
          <p:nvPr/>
        </p:nvSpPr>
        <p:spPr>
          <a:xfrm>
            <a:off x="367744" y="334928"/>
            <a:ext cx="11456511" cy="61881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C793C08-EF4C-422B-A728-6C717C47DF6F}"/>
              </a:ext>
            </a:extLst>
          </p:cNvPr>
          <p:cNvCxnSpPr>
            <a:cxnSpLocks/>
          </p:cNvCxnSpPr>
          <p:nvPr/>
        </p:nvCxnSpPr>
        <p:spPr>
          <a:xfrm>
            <a:off x="10748698" y="334928"/>
            <a:ext cx="0" cy="618814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E825BC6-56A8-46DE-8037-A9A577624B0D}"/>
              </a:ext>
            </a:extLst>
          </p:cNvPr>
          <p:cNvCxnSpPr>
            <a:cxnSpLocks/>
          </p:cNvCxnSpPr>
          <p:nvPr/>
        </p:nvCxnSpPr>
        <p:spPr>
          <a:xfrm>
            <a:off x="373060" y="6047437"/>
            <a:ext cx="1037563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2568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Background Fill">
            <a:extLst>
              <a:ext uri="{FF2B5EF4-FFF2-40B4-BE49-F238E27FC236}">
                <a16:creationId xmlns:a16="http://schemas.microsoft.com/office/drawing/2014/main" id="{6DA65B90-7B06-4499-91BA-CDDD361324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46DE915-A309-4C85-AD83-D826BD50DE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02502" y="2517739"/>
            <a:ext cx="4481500" cy="3466224"/>
          </a:xfrm>
        </p:spPr>
        <p:txBody>
          <a:bodyPr>
            <a:noAutofit/>
          </a:bodyPr>
          <a:lstStyle/>
          <a:p>
            <a:r>
              <a:rPr lang="nb-NO" sz="5500" dirty="0">
                <a:solidFill>
                  <a:schemeClr val="bg1"/>
                </a:solidFill>
                <a:latin typeface="Tablet Gothic" panose="02000503000000020004" pitchFamily="2" charset="77"/>
              </a:rPr>
              <a:t>Strategi for Norske kulturhus 2023-2027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A15930-E342-E6CD-62F5-6793404256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699" r="24699"/>
          <a:stretch/>
        </p:blipFill>
        <p:spPr>
          <a:xfrm>
            <a:off x="20" y="10"/>
            <a:ext cx="5210493" cy="6857990"/>
          </a:xfrm>
          <a:prstGeom prst="rect">
            <a:avLst/>
          </a:prstGeom>
        </p:spPr>
      </p:pic>
      <p:sp>
        <p:nvSpPr>
          <p:cNvPr id="11" name="Main Frame">
            <a:extLst>
              <a:ext uri="{FF2B5EF4-FFF2-40B4-BE49-F238E27FC236}">
                <a16:creationId xmlns:a16="http://schemas.microsoft.com/office/drawing/2014/main" id="{9502469D-C562-48E3-ABA2-3CFA55C52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60546" y="334928"/>
            <a:ext cx="6263710" cy="61881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Main Vertical Connector">
            <a:extLst>
              <a:ext uri="{FF2B5EF4-FFF2-40B4-BE49-F238E27FC236}">
                <a16:creationId xmlns:a16="http://schemas.microsoft.com/office/drawing/2014/main" id="{6D4C177C-581F-4CC8-A686-0B6D25DC6A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748698" y="334928"/>
            <a:ext cx="0" cy="618814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3C8C2E5-55C2-48F4-A36A-473F2254C3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560546" y="1911349"/>
            <a:ext cx="518815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Main Horizontal Connector">
            <a:extLst>
              <a:ext uri="{FF2B5EF4-FFF2-40B4-BE49-F238E27FC236}">
                <a16:creationId xmlns:a16="http://schemas.microsoft.com/office/drawing/2014/main" id="{05B8EA5E-9C54-40D2-A319-5533E7D50E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560546" y="6047437"/>
            <a:ext cx="518815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kstSylinder 7">
            <a:extLst>
              <a:ext uri="{FF2B5EF4-FFF2-40B4-BE49-F238E27FC236}">
                <a16:creationId xmlns:a16="http://schemas.microsoft.com/office/drawing/2014/main" id="{7FCCD9D2-4EF8-4AFB-A4C9-7615F428B63D}"/>
              </a:ext>
            </a:extLst>
          </p:cNvPr>
          <p:cNvSpPr txBox="1"/>
          <p:nvPr/>
        </p:nvSpPr>
        <p:spPr>
          <a:xfrm>
            <a:off x="171450" y="6343650"/>
            <a:ext cx="21702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>
                <a:solidFill>
                  <a:schemeClr val="bg1"/>
                </a:solidFill>
                <a:latin typeface="Tablet Gothic Th" panose="02000503000000020004" pitchFamily="2" charset="77"/>
              </a:rPr>
              <a:t>Foto: Ælvespeilet v/ Kai Hansen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8D3D6590-56FE-E3CF-7542-B62DB23750F5}"/>
              </a:ext>
            </a:extLst>
          </p:cNvPr>
          <p:cNvSpPr txBox="1"/>
          <p:nvPr/>
        </p:nvSpPr>
        <p:spPr>
          <a:xfrm>
            <a:off x="5965031" y="1472684"/>
            <a:ext cx="61007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nb-NO" sz="1800" dirty="0">
                <a:solidFill>
                  <a:schemeClr val="bg1"/>
                </a:solidFill>
                <a:highlight>
                  <a:srgbClr val="000080"/>
                </a:highlight>
                <a:latin typeface="Tablet Gothic" panose="02000503000000020004" pitchFamily="2" charset="77"/>
              </a:rPr>
              <a:t>19. september 2023 </a:t>
            </a:r>
          </a:p>
        </p:txBody>
      </p:sp>
    </p:spTree>
    <p:extLst>
      <p:ext uri="{BB962C8B-B14F-4D97-AF65-F5344CB8AC3E}">
        <p14:creationId xmlns:p14="http://schemas.microsoft.com/office/powerpoint/2010/main" val="11092910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194AEDE-F25F-43E6-A2C4-7FFF410749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744" y="334928"/>
            <a:ext cx="11456511" cy="61881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C793C08-EF4C-422B-A728-6C717C47D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748698" y="334928"/>
            <a:ext cx="0" cy="618814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825BC6-56A8-46DE-8037-A9A577624B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060" y="6047437"/>
            <a:ext cx="1037563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5" name="Background Fill">
            <a:extLst>
              <a:ext uri="{FF2B5EF4-FFF2-40B4-BE49-F238E27FC236}">
                <a16:creationId xmlns:a16="http://schemas.microsoft.com/office/drawing/2014/main" id="{68CA250C-CF5A-4736-9249-D6111F7C55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lassholder for innhold 8" descr="Et bilde som inneholder dansing, person, underholdning, Teater&#10;&#10;Automatisk generert beskrivelse">
            <a:extLst>
              <a:ext uri="{FF2B5EF4-FFF2-40B4-BE49-F238E27FC236}">
                <a16:creationId xmlns:a16="http://schemas.microsoft.com/office/drawing/2014/main" id="{FD4E3666-CCC3-1209-3650-2083171572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394" r="-1" b="4314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17" name="Main Frame">
            <a:extLst>
              <a:ext uri="{FF2B5EF4-FFF2-40B4-BE49-F238E27FC236}">
                <a16:creationId xmlns:a16="http://schemas.microsoft.com/office/drawing/2014/main" id="{F82D9B81-57D7-4F0C-AB92-6E390E4E1D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744" y="334928"/>
            <a:ext cx="11456511" cy="6188146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Main Horizontal Connector">
            <a:extLst>
              <a:ext uri="{FF2B5EF4-FFF2-40B4-BE49-F238E27FC236}">
                <a16:creationId xmlns:a16="http://schemas.microsoft.com/office/drawing/2014/main" id="{AE3D1161-F2DF-43A9-8376-3DB140315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060" y="6047437"/>
            <a:ext cx="10375638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Main Vertical Connector">
            <a:extLst>
              <a:ext uri="{FF2B5EF4-FFF2-40B4-BE49-F238E27FC236}">
                <a16:creationId xmlns:a16="http://schemas.microsoft.com/office/drawing/2014/main" id="{FF393DD8-555D-4D86-9600-299145E032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748698" y="334928"/>
            <a:ext cx="0" cy="6188146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kstSylinder 4">
            <a:extLst>
              <a:ext uri="{FF2B5EF4-FFF2-40B4-BE49-F238E27FC236}">
                <a16:creationId xmlns:a16="http://schemas.microsoft.com/office/drawing/2014/main" id="{C4AD0CAC-4AE3-4445-7FFA-E559E701AB5D}"/>
              </a:ext>
            </a:extLst>
          </p:cNvPr>
          <p:cNvSpPr txBox="1"/>
          <p:nvPr/>
        </p:nvSpPr>
        <p:spPr>
          <a:xfrm>
            <a:off x="470745" y="6168819"/>
            <a:ext cx="61007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200" dirty="0">
                <a:solidFill>
                  <a:schemeClr val="bg1"/>
                </a:solidFill>
                <a:latin typeface="Tablet Gothic Th" panose="02000503000000020004" pitchFamily="2" charset="77"/>
              </a:rPr>
              <a:t>Foto: Operahuset Nordfjord v/ Svein </a:t>
            </a:r>
            <a:r>
              <a:rPr lang="nb-NO" sz="1200" dirty="0" err="1">
                <a:solidFill>
                  <a:schemeClr val="bg1"/>
                </a:solidFill>
                <a:latin typeface="Tablet Gothic Th" panose="02000503000000020004" pitchFamily="2" charset="77"/>
              </a:rPr>
              <a:t>Nesbakk</a:t>
            </a:r>
            <a:endParaRPr lang="nb-NO" sz="1200" dirty="0">
              <a:solidFill>
                <a:schemeClr val="bg1"/>
              </a:solidFill>
              <a:latin typeface="Tablet Gothic Th" panose="0200050300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29243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C83BBD1-6E13-3D35-5BA5-E5EEB1CE2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536" y="924257"/>
            <a:ext cx="9489000" cy="1325563"/>
          </a:xfrm>
        </p:spPr>
        <p:txBody>
          <a:bodyPr>
            <a:noAutofit/>
          </a:bodyPr>
          <a:lstStyle/>
          <a:p>
            <a:r>
              <a:rPr lang="nb-NO" sz="5000" dirty="0">
                <a:solidFill>
                  <a:schemeClr val="bg1"/>
                </a:solidFill>
                <a:latin typeface="Tablet Gothic" panose="02000503000000020004" pitchFamily="2" charset="77"/>
              </a:rPr>
              <a:t>Vi skal synliggjøre kulturhusenes rolle i samfunnet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D2DB0B7-873E-EAF7-CDBD-4408267361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6961" y="2753424"/>
            <a:ext cx="9489000" cy="3747384"/>
          </a:xfrm>
        </p:spPr>
        <p:txBody>
          <a:bodyPr>
            <a:normAutofit/>
          </a:bodyPr>
          <a:lstStyle/>
          <a:p>
            <a:r>
              <a:rPr lang="nb-NO" sz="2500" dirty="0">
                <a:solidFill>
                  <a:schemeClr val="bg1"/>
                </a:solidFill>
                <a:latin typeface="Tablet Gothic" panose="02000503000000020004" pitchFamily="2" charset="77"/>
              </a:rPr>
              <a:t>formidle husenes økonomiske og helsemessige effekt</a:t>
            </a:r>
          </a:p>
          <a:p>
            <a:r>
              <a:rPr lang="nb-NO" sz="2500" dirty="0">
                <a:solidFill>
                  <a:schemeClr val="bg1"/>
                </a:solidFill>
                <a:latin typeface="Tablet Gothic" panose="02000503000000020004" pitchFamily="2" charset="77"/>
              </a:rPr>
              <a:t>synliggjøre vårt samfunnsbidrag nasjonalt</a:t>
            </a:r>
          </a:p>
          <a:p>
            <a:r>
              <a:rPr lang="nb-NO" sz="2500" dirty="0">
                <a:solidFill>
                  <a:schemeClr val="bg1"/>
                </a:solidFill>
                <a:latin typeface="Tablet Gothic" panose="02000503000000020004" pitchFamily="2" charset="77"/>
              </a:rPr>
              <a:t>synliggjøre kulturhusenes del av den demokratiske infrastrukturen</a:t>
            </a:r>
          </a:p>
          <a:p>
            <a:r>
              <a:rPr lang="nb-NO" sz="2500" dirty="0">
                <a:solidFill>
                  <a:schemeClr val="bg1"/>
                </a:solidFill>
                <a:latin typeface="Tablet Gothic" panose="02000503000000020004" pitchFamily="2" charset="77"/>
              </a:rPr>
              <a:t>bidra til å styrke kulturhusenes relasjon til sine eiere</a:t>
            </a:r>
          </a:p>
        </p:txBody>
      </p:sp>
    </p:spTree>
    <p:extLst>
      <p:ext uri="{BB962C8B-B14F-4D97-AF65-F5344CB8AC3E}">
        <p14:creationId xmlns:p14="http://schemas.microsoft.com/office/powerpoint/2010/main" val="14025513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9">
            <a:extLst>
              <a:ext uri="{FF2B5EF4-FFF2-40B4-BE49-F238E27FC236}">
                <a16:creationId xmlns:a16="http://schemas.microsoft.com/office/drawing/2014/main" id="{F194AEDE-F25F-43E6-A2C4-7FFF410749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744" y="334928"/>
            <a:ext cx="11456511" cy="61881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11">
            <a:extLst>
              <a:ext uri="{FF2B5EF4-FFF2-40B4-BE49-F238E27FC236}">
                <a16:creationId xmlns:a16="http://schemas.microsoft.com/office/drawing/2014/main" id="{4C793C08-EF4C-422B-A728-6C717C47D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748698" y="334928"/>
            <a:ext cx="0" cy="618814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13">
            <a:extLst>
              <a:ext uri="{FF2B5EF4-FFF2-40B4-BE49-F238E27FC236}">
                <a16:creationId xmlns:a16="http://schemas.microsoft.com/office/drawing/2014/main" id="{FE825BC6-56A8-46DE-8037-A9A577624B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060" y="6047437"/>
            <a:ext cx="1037563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15">
            <a:extLst>
              <a:ext uri="{FF2B5EF4-FFF2-40B4-BE49-F238E27FC236}">
                <a16:creationId xmlns:a16="http://schemas.microsoft.com/office/drawing/2014/main" id="{9EED8031-DD67-43C6-94A0-646636C955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60154" y="4495800"/>
            <a:ext cx="1037563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4" name="Background Fill">
            <a:extLst>
              <a:ext uri="{FF2B5EF4-FFF2-40B4-BE49-F238E27FC236}">
                <a16:creationId xmlns:a16="http://schemas.microsoft.com/office/drawing/2014/main" id="{6DA65B90-7B06-4499-91BA-CDDD361324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E6F72985-BC95-9CA6-B4E5-B57A8243D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6790" y="263910"/>
            <a:ext cx="4841698" cy="350990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dirty="0" err="1">
                <a:solidFill>
                  <a:schemeClr val="bg1"/>
                </a:solidFill>
                <a:latin typeface="Tablet Gothic" panose="02000503000000020004" pitchFamily="2" charset="77"/>
              </a:rPr>
              <a:t>Finansiering</a:t>
            </a:r>
            <a:r>
              <a:rPr lang="en-US" sz="5000" dirty="0">
                <a:solidFill>
                  <a:schemeClr val="bg1"/>
                </a:solidFill>
                <a:latin typeface="Tablet Gothic" panose="02000503000000020004" pitchFamily="2" charset="77"/>
              </a:rPr>
              <a:t> over </a:t>
            </a:r>
            <a:r>
              <a:rPr lang="en-US" sz="5000" dirty="0" err="1">
                <a:solidFill>
                  <a:schemeClr val="bg1"/>
                </a:solidFill>
                <a:latin typeface="Tablet Gothic" panose="02000503000000020004" pitchFamily="2" charset="77"/>
              </a:rPr>
              <a:t>statsbudsjettet</a:t>
            </a:r>
            <a:r>
              <a:rPr lang="en-US" sz="5000" dirty="0">
                <a:solidFill>
                  <a:schemeClr val="bg1"/>
                </a:solidFill>
                <a:latin typeface="Tablet Gothic" panose="02000503000000020004" pitchFamily="2" charset="77"/>
              </a:rPr>
              <a:t>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F33AE96-A697-511C-DD1B-052723B467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733" y="4760586"/>
            <a:ext cx="4475229" cy="1034782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200" dirty="0">
                <a:solidFill>
                  <a:schemeClr val="bg1"/>
                </a:solidFill>
                <a:latin typeface="Tablet Gothic" panose="02000503000000020004" pitchFamily="2" charset="77"/>
              </a:rPr>
              <a:t>Vi </a:t>
            </a:r>
            <a:r>
              <a:rPr lang="en-US" sz="2200" dirty="0" err="1">
                <a:solidFill>
                  <a:schemeClr val="bg1"/>
                </a:solidFill>
                <a:latin typeface="Tablet Gothic" panose="02000503000000020004" pitchFamily="2" charset="77"/>
              </a:rPr>
              <a:t>skal</a:t>
            </a:r>
            <a:r>
              <a:rPr lang="en-US" sz="2200" dirty="0">
                <a:solidFill>
                  <a:schemeClr val="bg1"/>
                </a:solidFill>
                <a:latin typeface="Tablet Gothic" panose="02000503000000020004" pitchFamily="2" charset="77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ablet Gothic" panose="02000503000000020004" pitchFamily="2" charset="77"/>
              </a:rPr>
              <a:t>arbeide</a:t>
            </a:r>
            <a:r>
              <a:rPr lang="en-US" sz="2200" dirty="0">
                <a:solidFill>
                  <a:schemeClr val="bg1"/>
                </a:solidFill>
                <a:latin typeface="Tablet Gothic" panose="02000503000000020004" pitchFamily="2" charset="77"/>
              </a:rPr>
              <a:t> for at Norske </a:t>
            </a:r>
            <a:r>
              <a:rPr lang="en-US" sz="2200" dirty="0" err="1">
                <a:solidFill>
                  <a:schemeClr val="bg1"/>
                </a:solidFill>
                <a:latin typeface="Tablet Gothic" panose="02000503000000020004" pitchFamily="2" charset="77"/>
              </a:rPr>
              <a:t>kulturhus</a:t>
            </a:r>
            <a:r>
              <a:rPr lang="en-US" sz="2200" dirty="0">
                <a:solidFill>
                  <a:schemeClr val="bg1"/>
                </a:solidFill>
                <a:latin typeface="Tablet Gothic" panose="02000503000000020004" pitchFamily="2" charset="77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ablet Gothic" panose="02000503000000020004" pitchFamily="2" charset="77"/>
              </a:rPr>
              <a:t>kommer</a:t>
            </a:r>
            <a:r>
              <a:rPr lang="en-US" sz="2200" dirty="0">
                <a:solidFill>
                  <a:schemeClr val="bg1"/>
                </a:solidFill>
                <a:latin typeface="Tablet Gothic" panose="02000503000000020004" pitchFamily="2" charset="77"/>
              </a:rPr>
              <a:t> inn </a:t>
            </a:r>
            <a:r>
              <a:rPr lang="en-US" sz="2200" dirty="0" err="1">
                <a:solidFill>
                  <a:schemeClr val="bg1"/>
                </a:solidFill>
                <a:latin typeface="Tablet Gothic" panose="02000503000000020004" pitchFamily="2" charset="77"/>
              </a:rPr>
              <a:t>som</a:t>
            </a:r>
            <a:r>
              <a:rPr lang="en-US" sz="2200" dirty="0">
                <a:solidFill>
                  <a:schemeClr val="bg1"/>
                </a:solidFill>
                <a:latin typeface="Tablet Gothic" panose="02000503000000020004" pitchFamily="2" charset="77"/>
              </a:rPr>
              <a:t> fast post </a:t>
            </a:r>
            <a:r>
              <a:rPr lang="en-US" sz="2200" dirty="0" err="1">
                <a:solidFill>
                  <a:schemeClr val="bg1"/>
                </a:solidFill>
                <a:latin typeface="Tablet Gothic" panose="02000503000000020004" pitchFamily="2" charset="77"/>
              </a:rPr>
              <a:t>på</a:t>
            </a:r>
            <a:r>
              <a:rPr lang="en-US" sz="2200" dirty="0">
                <a:solidFill>
                  <a:schemeClr val="bg1"/>
                </a:solidFill>
                <a:latin typeface="Tablet Gothic" panose="02000503000000020004" pitchFamily="2" charset="77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ablet Gothic" panose="02000503000000020004" pitchFamily="2" charset="77"/>
              </a:rPr>
              <a:t>statsbudsjettet</a:t>
            </a:r>
            <a:r>
              <a:rPr lang="en-US" sz="2200" dirty="0">
                <a:solidFill>
                  <a:schemeClr val="bg1"/>
                </a:solidFill>
                <a:latin typeface="Tablet Gothic" panose="02000503000000020004" pitchFamily="2" charset="77"/>
              </a:rPr>
              <a:t>. </a:t>
            </a:r>
          </a:p>
        </p:txBody>
      </p:sp>
      <p:pic>
        <p:nvPicPr>
          <p:cNvPr id="5" name="Grafikk 4" descr="Flyvende penger med heldekkende fyll">
            <a:extLst>
              <a:ext uri="{FF2B5EF4-FFF2-40B4-BE49-F238E27FC236}">
                <a16:creationId xmlns:a16="http://schemas.microsoft.com/office/drawing/2014/main" id="{CDE6208F-1121-7C45-F703-C21800D94A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7137" y="1387627"/>
            <a:ext cx="3562988" cy="3562988"/>
          </a:xfrm>
          <a:prstGeom prst="rect">
            <a:avLst/>
          </a:prstGeom>
        </p:spPr>
      </p:pic>
      <p:sp>
        <p:nvSpPr>
          <p:cNvPr id="35" name="Main Frame">
            <a:extLst>
              <a:ext uri="{FF2B5EF4-FFF2-40B4-BE49-F238E27FC236}">
                <a16:creationId xmlns:a16="http://schemas.microsoft.com/office/drawing/2014/main" id="{9502469D-C562-48E3-ABA2-3CFA55C52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60546" y="334928"/>
            <a:ext cx="6263710" cy="61881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Main Vertical Connector">
            <a:extLst>
              <a:ext uri="{FF2B5EF4-FFF2-40B4-BE49-F238E27FC236}">
                <a16:creationId xmlns:a16="http://schemas.microsoft.com/office/drawing/2014/main" id="{6D4C177C-581F-4CC8-A686-0B6D25DC6A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748698" y="334928"/>
            <a:ext cx="0" cy="618814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23">
            <a:extLst>
              <a:ext uri="{FF2B5EF4-FFF2-40B4-BE49-F238E27FC236}">
                <a16:creationId xmlns:a16="http://schemas.microsoft.com/office/drawing/2014/main" id="{FFCB2E8B-F8CC-4CF1-9D6C-B01F64C8D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562600" y="4508787"/>
            <a:ext cx="518609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Main Horizontal Connector">
            <a:extLst>
              <a:ext uri="{FF2B5EF4-FFF2-40B4-BE49-F238E27FC236}">
                <a16:creationId xmlns:a16="http://schemas.microsoft.com/office/drawing/2014/main" id="{05B8EA5E-9C54-40D2-A319-5533E7D50E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560546" y="6047437"/>
            <a:ext cx="518815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23533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194AEDE-F25F-43E6-A2C4-7FFF410749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744" y="334928"/>
            <a:ext cx="11456511" cy="61881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C793C08-EF4C-422B-A728-6C717C47D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748698" y="334928"/>
            <a:ext cx="0" cy="618814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E825BC6-56A8-46DE-8037-A9A577624B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060" y="6047437"/>
            <a:ext cx="1037563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Background Fill">
            <a:extLst>
              <a:ext uri="{FF2B5EF4-FFF2-40B4-BE49-F238E27FC236}">
                <a16:creationId xmlns:a16="http://schemas.microsoft.com/office/drawing/2014/main" id="{68CA250C-CF5A-4736-9249-D6111F7C55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ssholder for innhold 4" descr="Et bilde som inneholder klær, konstruksjon, sko, person&#10;&#10;Automatisk generert beskrivelse">
            <a:extLst>
              <a:ext uri="{FF2B5EF4-FFF2-40B4-BE49-F238E27FC236}">
                <a16:creationId xmlns:a16="http://schemas.microsoft.com/office/drawing/2014/main" id="{D5B971E6-736E-38FB-7625-A32C0425E2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377" r="-1" b="15176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31E7A44D-D55F-6E09-BD18-994DD3BD4CA7}"/>
              </a:ext>
            </a:extLst>
          </p:cNvPr>
          <p:cNvSpPr txBox="1"/>
          <p:nvPr/>
        </p:nvSpPr>
        <p:spPr>
          <a:xfrm>
            <a:off x="185737" y="6287572"/>
            <a:ext cx="61007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200" dirty="0">
                <a:solidFill>
                  <a:schemeClr val="bg1"/>
                </a:solidFill>
                <a:latin typeface="Tablet Gothic Th" panose="02000503000000020004" pitchFamily="2" charset="77"/>
              </a:rPr>
              <a:t>Foto: Sarpsborg Scene</a:t>
            </a:r>
          </a:p>
        </p:txBody>
      </p:sp>
    </p:spTree>
    <p:extLst>
      <p:ext uri="{BB962C8B-B14F-4D97-AF65-F5344CB8AC3E}">
        <p14:creationId xmlns:p14="http://schemas.microsoft.com/office/powerpoint/2010/main" val="23895783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527F716-93D6-0874-803F-CC7CCBA2C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823" y="795670"/>
            <a:ext cx="9489000" cy="1325563"/>
          </a:xfrm>
        </p:spPr>
        <p:txBody>
          <a:bodyPr>
            <a:noAutofit/>
          </a:bodyPr>
          <a:lstStyle/>
          <a:p>
            <a:r>
              <a:rPr lang="nb-NO" sz="5000" dirty="0">
                <a:solidFill>
                  <a:schemeClr val="bg1"/>
                </a:solidFill>
                <a:latin typeface="Tablet Gothic" panose="02000503000000020004" pitchFamily="2" charset="77"/>
              </a:rPr>
              <a:t>Paraplyorganisasjon for profesjonell kulturnæring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5AD2FDC-195E-F898-E5E9-02E46B9CDC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085" y="2741177"/>
            <a:ext cx="9489000" cy="3747384"/>
          </a:xfrm>
        </p:spPr>
        <p:txBody>
          <a:bodyPr>
            <a:normAutofit/>
          </a:bodyPr>
          <a:lstStyle/>
          <a:p>
            <a:r>
              <a:rPr lang="nb-NO" sz="2500" dirty="0">
                <a:solidFill>
                  <a:schemeClr val="bg1"/>
                </a:solidFill>
                <a:latin typeface="Tablet Gothic" panose="02000503000000020004" pitchFamily="2" charset="77"/>
              </a:rPr>
              <a:t>Norske kulturhus skal arbeide for å etablere en paraplyorganisasjon for profesjonell kulturnæring i Norge.</a:t>
            </a:r>
          </a:p>
        </p:txBody>
      </p:sp>
    </p:spTree>
    <p:extLst>
      <p:ext uri="{BB962C8B-B14F-4D97-AF65-F5344CB8AC3E}">
        <p14:creationId xmlns:p14="http://schemas.microsoft.com/office/powerpoint/2010/main" val="2438404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0">
          <a:fgClr>
            <a:srgbClr val="24117C"/>
          </a:fgClr>
          <a:bgClr>
            <a:srgbClr val="CD4A3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E72949E-3648-A46E-B29E-E40F89419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52783"/>
            <a:ext cx="5314222" cy="1161020"/>
          </a:xfrm>
        </p:spPr>
        <p:txBody>
          <a:bodyPr>
            <a:normAutofit/>
          </a:bodyPr>
          <a:lstStyle/>
          <a:p>
            <a:r>
              <a:rPr lang="nb-NO" sz="5000" dirty="0">
                <a:solidFill>
                  <a:schemeClr val="bg1"/>
                </a:solidFill>
                <a:latin typeface="Tablet Gothic" panose="02000503000000020004" pitchFamily="2" charset="77"/>
              </a:rPr>
              <a:t>Bærekraft i front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BA814E3-4268-9D13-99A2-8A9F2F0254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2096199"/>
            <a:ext cx="5314219" cy="3747384"/>
          </a:xfrm>
        </p:spPr>
        <p:txBody>
          <a:bodyPr>
            <a:normAutofit/>
          </a:bodyPr>
          <a:lstStyle/>
          <a:p>
            <a:r>
              <a:rPr lang="nb-NO" sz="2500" dirty="0">
                <a:solidFill>
                  <a:schemeClr val="bg1"/>
                </a:solidFill>
                <a:latin typeface="Tablet Gothic" panose="02000503000000020004" pitchFamily="2" charset="77"/>
              </a:rPr>
              <a:t>Norske kulturhus skal være en pådriver for bærekraftarbeid hos våre medlemmer. </a:t>
            </a:r>
          </a:p>
        </p:txBody>
      </p:sp>
      <p:sp>
        <p:nvSpPr>
          <p:cNvPr id="12" name="Main Frame">
            <a:extLst>
              <a:ext uri="{FF2B5EF4-FFF2-40B4-BE49-F238E27FC236}">
                <a16:creationId xmlns:a16="http://schemas.microsoft.com/office/drawing/2014/main" id="{8B3D301E-EEB6-4474-BFB1-FCD7A1F30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744" y="334928"/>
            <a:ext cx="11456511" cy="61881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Main Horizontal Connector">
            <a:extLst>
              <a:ext uri="{FF2B5EF4-FFF2-40B4-BE49-F238E27FC236}">
                <a16:creationId xmlns:a16="http://schemas.microsoft.com/office/drawing/2014/main" id="{85F2753B-199B-4FF0-838F-41E8D058E9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060" y="6047437"/>
            <a:ext cx="1037563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E341D9C-BF5C-4FF9-8BDA-3B4838CEE5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8900" y="335680"/>
            <a:ext cx="0" cy="571175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52B8AEB-3A84-48C9-BE11-1E19E66A0D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67744" y="1905000"/>
            <a:ext cx="607115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Main Vertical Connector">
            <a:extLst>
              <a:ext uri="{FF2B5EF4-FFF2-40B4-BE49-F238E27FC236}">
                <a16:creationId xmlns:a16="http://schemas.microsoft.com/office/drawing/2014/main" id="{B0BDEAB7-0E83-4F55-90F4-098569F5A5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748698" y="334928"/>
            <a:ext cx="0" cy="618814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kstSylinder 7">
            <a:extLst>
              <a:ext uri="{FF2B5EF4-FFF2-40B4-BE49-F238E27FC236}">
                <a16:creationId xmlns:a16="http://schemas.microsoft.com/office/drawing/2014/main" id="{B74F186F-A253-EED9-9B6D-AC76728FCF27}"/>
              </a:ext>
            </a:extLst>
          </p:cNvPr>
          <p:cNvSpPr txBox="1"/>
          <p:nvPr/>
        </p:nvSpPr>
        <p:spPr>
          <a:xfrm>
            <a:off x="494496" y="6168819"/>
            <a:ext cx="61007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200" dirty="0">
                <a:solidFill>
                  <a:schemeClr val="bg1"/>
                </a:solidFill>
                <a:latin typeface="Tablet Gothic Th" panose="02000503000000020004" pitchFamily="2" charset="77"/>
              </a:rPr>
              <a:t>Foto: Magnus Lindvik </a:t>
            </a:r>
          </a:p>
        </p:txBody>
      </p:sp>
      <p:pic>
        <p:nvPicPr>
          <p:cNvPr id="11" name="Bilde 10" descr="Et bilde som inneholder klær, tekst, datamaskin, møbler&#10;&#10;Automatisk generert beskrivelse">
            <a:extLst>
              <a:ext uri="{FF2B5EF4-FFF2-40B4-BE49-F238E27FC236}">
                <a16:creationId xmlns:a16="http://schemas.microsoft.com/office/drawing/2014/main" id="{43BA19D8-EBFC-083D-2C23-8CD54CCEB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2660" y="926275"/>
            <a:ext cx="4062579" cy="2707575"/>
          </a:xfrm>
          <a:prstGeom prst="rect">
            <a:avLst/>
          </a:prstGeom>
        </p:spPr>
      </p:pic>
      <p:pic>
        <p:nvPicPr>
          <p:cNvPr id="17" name="Bilde 16" descr="Et bilde som inneholder klær, person, kvinne, konstruksjon&#10;&#10;Automatisk generert beskrivelse">
            <a:extLst>
              <a:ext uri="{FF2B5EF4-FFF2-40B4-BE49-F238E27FC236}">
                <a16:creationId xmlns:a16="http://schemas.microsoft.com/office/drawing/2014/main" id="{7AF21C61-3040-EFFF-3BE8-726E2608F8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0196" y="3964740"/>
            <a:ext cx="2785697" cy="185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2003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9">
            <a:extLst>
              <a:ext uri="{FF2B5EF4-FFF2-40B4-BE49-F238E27FC236}">
                <a16:creationId xmlns:a16="http://schemas.microsoft.com/office/drawing/2014/main" id="{F194AEDE-F25F-43E6-A2C4-7FFF410749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744" y="334928"/>
            <a:ext cx="11456511" cy="61881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11">
            <a:extLst>
              <a:ext uri="{FF2B5EF4-FFF2-40B4-BE49-F238E27FC236}">
                <a16:creationId xmlns:a16="http://schemas.microsoft.com/office/drawing/2014/main" id="{4C793C08-EF4C-422B-A728-6C717C47D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748698" y="334928"/>
            <a:ext cx="0" cy="618814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13">
            <a:extLst>
              <a:ext uri="{FF2B5EF4-FFF2-40B4-BE49-F238E27FC236}">
                <a16:creationId xmlns:a16="http://schemas.microsoft.com/office/drawing/2014/main" id="{FE825BC6-56A8-46DE-8037-A9A577624B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060" y="6047437"/>
            <a:ext cx="1037563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7" name="Background Fill">
            <a:extLst>
              <a:ext uri="{FF2B5EF4-FFF2-40B4-BE49-F238E27FC236}">
                <a16:creationId xmlns:a16="http://schemas.microsoft.com/office/drawing/2014/main" id="{68CA250C-CF5A-4736-9249-D6111F7C55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ssholder for innhold 4" descr="Et bilde som inneholder natt, konstruksjon, tårn, lett&#10;&#10;Automatisk generert beskrivelse">
            <a:extLst>
              <a:ext uri="{FF2B5EF4-FFF2-40B4-BE49-F238E27FC236}">
                <a16:creationId xmlns:a16="http://schemas.microsoft.com/office/drawing/2014/main" id="{E52EDB8B-6C96-369C-003E-C41705276A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6211" r="-1" b="-1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28" name="Main Frame">
            <a:extLst>
              <a:ext uri="{FF2B5EF4-FFF2-40B4-BE49-F238E27FC236}">
                <a16:creationId xmlns:a16="http://schemas.microsoft.com/office/drawing/2014/main" id="{F82D9B81-57D7-4F0C-AB92-6E390E4E1D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744" y="334928"/>
            <a:ext cx="11456511" cy="6188146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Main Horizontal Connector">
            <a:extLst>
              <a:ext uri="{FF2B5EF4-FFF2-40B4-BE49-F238E27FC236}">
                <a16:creationId xmlns:a16="http://schemas.microsoft.com/office/drawing/2014/main" id="{AE3D1161-F2DF-43A9-8376-3DB140315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060" y="6047437"/>
            <a:ext cx="10375638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Main Vertical Connector">
            <a:extLst>
              <a:ext uri="{FF2B5EF4-FFF2-40B4-BE49-F238E27FC236}">
                <a16:creationId xmlns:a16="http://schemas.microsoft.com/office/drawing/2014/main" id="{FF393DD8-555D-4D86-9600-299145E032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748698" y="334928"/>
            <a:ext cx="0" cy="6188146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kstSylinder 5">
            <a:extLst>
              <a:ext uri="{FF2B5EF4-FFF2-40B4-BE49-F238E27FC236}">
                <a16:creationId xmlns:a16="http://schemas.microsoft.com/office/drawing/2014/main" id="{0A70E7A4-B005-6466-65A5-C7EAFCE819FD}"/>
              </a:ext>
            </a:extLst>
          </p:cNvPr>
          <p:cNvSpPr txBox="1"/>
          <p:nvPr/>
        </p:nvSpPr>
        <p:spPr>
          <a:xfrm>
            <a:off x="494496" y="6168819"/>
            <a:ext cx="61007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200" dirty="0">
                <a:solidFill>
                  <a:schemeClr val="bg1"/>
                </a:solidFill>
                <a:latin typeface="Tablet Gothic Th" panose="02000503000000020004" pitchFamily="2" charset="77"/>
              </a:rPr>
              <a:t>Foto: Smia flerbrukshus</a:t>
            </a:r>
          </a:p>
        </p:txBody>
      </p:sp>
    </p:spTree>
    <p:extLst>
      <p:ext uri="{BB962C8B-B14F-4D97-AF65-F5344CB8AC3E}">
        <p14:creationId xmlns:p14="http://schemas.microsoft.com/office/powerpoint/2010/main" val="14911601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F1D6CD1-467E-0AE1-8AEB-1A48CBEAA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5000" dirty="0">
                <a:solidFill>
                  <a:schemeClr val="bg1"/>
                </a:solidFill>
                <a:latin typeface="Tablet Gothic" panose="02000503000000020004" pitchFamily="2" charset="77"/>
              </a:rPr>
              <a:t>Slik skal vi oppfylle våre verdier: </a:t>
            </a:r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D1D48444-91B5-01C5-8D40-B54BEBEEFF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2553399"/>
            <a:ext cx="9489000" cy="37473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500" u="sng" dirty="0">
                <a:solidFill>
                  <a:schemeClr val="bg1"/>
                </a:solidFill>
                <a:highlight>
                  <a:srgbClr val="000080"/>
                </a:highlight>
                <a:latin typeface="Tablet Gothic" panose="02000503000000020004" pitchFamily="2" charset="77"/>
              </a:rPr>
              <a:t>Samlende</a:t>
            </a:r>
            <a:r>
              <a:rPr lang="nb-NO" sz="2500" b="1" u="sng" dirty="0">
                <a:solidFill>
                  <a:schemeClr val="bg1"/>
                </a:solidFill>
                <a:highlight>
                  <a:srgbClr val="000080"/>
                </a:highlight>
                <a:latin typeface="Tablet Gothic" panose="02000503000000020004" pitchFamily="2" charset="77"/>
              </a:rPr>
              <a:t> </a:t>
            </a:r>
          </a:p>
          <a:p>
            <a:r>
              <a:rPr lang="nb-NO" sz="2500" dirty="0">
                <a:solidFill>
                  <a:schemeClr val="bg1"/>
                </a:solidFill>
                <a:latin typeface="Tablet Gothic" panose="02000503000000020004" pitchFamily="2" charset="77"/>
              </a:rPr>
              <a:t>Vi skal være faglig og sosial nettverksarena for våre medlemmer </a:t>
            </a:r>
          </a:p>
          <a:p>
            <a:r>
              <a:rPr lang="nb-NO" sz="2500" dirty="0">
                <a:solidFill>
                  <a:schemeClr val="bg1"/>
                </a:solidFill>
                <a:latin typeface="Tablet Gothic" panose="02000503000000020004" pitchFamily="2" charset="77"/>
              </a:rPr>
              <a:t>Vi skal lytte til våre medlemmer </a:t>
            </a:r>
          </a:p>
          <a:p>
            <a:r>
              <a:rPr lang="nb-NO" sz="2500" dirty="0">
                <a:solidFill>
                  <a:schemeClr val="bg1"/>
                </a:solidFill>
                <a:latin typeface="Tablet Gothic" panose="02000503000000020004" pitchFamily="2" charset="77"/>
              </a:rPr>
              <a:t>Vi skal være inkluderende arenaer</a:t>
            </a:r>
          </a:p>
        </p:txBody>
      </p:sp>
    </p:spTree>
    <p:extLst>
      <p:ext uri="{BB962C8B-B14F-4D97-AF65-F5344CB8AC3E}">
        <p14:creationId xmlns:p14="http://schemas.microsoft.com/office/powerpoint/2010/main" val="31856556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10FE450-C088-BD63-DC98-9D6DBA4A40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8398" y="1538986"/>
            <a:ext cx="9489000" cy="37473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500" u="sng" dirty="0">
                <a:solidFill>
                  <a:schemeClr val="bg1"/>
                </a:solidFill>
                <a:highlight>
                  <a:srgbClr val="000080"/>
                </a:highlight>
                <a:latin typeface="Tablet Gothic" panose="02000503000000020004" pitchFamily="2" charset="77"/>
              </a:rPr>
              <a:t>Kunnskapsrik </a:t>
            </a:r>
          </a:p>
          <a:p>
            <a:r>
              <a:rPr lang="nb-NO" sz="2500" dirty="0">
                <a:solidFill>
                  <a:schemeClr val="bg1"/>
                </a:solidFill>
                <a:latin typeface="Tablet Gothic" panose="02000503000000020004" pitchFamily="2" charset="77"/>
              </a:rPr>
              <a:t>Vi samler inn tall, statistikk, utarbeider analyser og deler kunnskap</a:t>
            </a:r>
          </a:p>
          <a:p>
            <a:r>
              <a:rPr lang="nb-NO" sz="2500" dirty="0">
                <a:solidFill>
                  <a:schemeClr val="bg1"/>
                </a:solidFill>
                <a:latin typeface="Tablet Gothic" panose="02000503000000020004" pitchFamily="2" charset="77"/>
              </a:rPr>
              <a:t>Vi søker forankring hos akademia, og inviterer til å forske med oss</a:t>
            </a:r>
          </a:p>
          <a:p>
            <a:r>
              <a:rPr lang="nb-NO" sz="2500" dirty="0">
                <a:solidFill>
                  <a:schemeClr val="bg1"/>
                </a:solidFill>
                <a:latin typeface="Tablet Gothic" panose="02000503000000020004" pitchFamily="2" charset="77"/>
              </a:rPr>
              <a:t>Vi er relevante i svar til myndigheter og media</a:t>
            </a:r>
          </a:p>
        </p:txBody>
      </p:sp>
    </p:spTree>
    <p:extLst>
      <p:ext uri="{BB962C8B-B14F-4D97-AF65-F5344CB8AC3E}">
        <p14:creationId xmlns:p14="http://schemas.microsoft.com/office/powerpoint/2010/main" val="30648769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C909750-461A-90F7-AFA7-352BD5C407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6255" y="1407431"/>
            <a:ext cx="9489000" cy="37473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500" u="sng" dirty="0">
                <a:solidFill>
                  <a:schemeClr val="bg1"/>
                </a:solidFill>
                <a:highlight>
                  <a:srgbClr val="000080"/>
                </a:highlight>
                <a:latin typeface="Tablet Gothic" panose="02000503000000020004" pitchFamily="2" charset="77"/>
              </a:rPr>
              <a:t>Rause </a:t>
            </a:r>
          </a:p>
          <a:p>
            <a:r>
              <a:rPr lang="nb-NO" sz="2500" dirty="0">
                <a:solidFill>
                  <a:schemeClr val="bg1"/>
                </a:solidFill>
                <a:latin typeface="Tablet Gothic" panose="02000503000000020004" pitchFamily="2" charset="77"/>
              </a:rPr>
              <a:t>Vi unner hverandre suksess </a:t>
            </a:r>
          </a:p>
          <a:p>
            <a:r>
              <a:rPr lang="nb-NO" sz="2500" dirty="0">
                <a:solidFill>
                  <a:schemeClr val="bg1"/>
                </a:solidFill>
                <a:latin typeface="Tablet Gothic" panose="02000503000000020004" pitchFamily="2" charset="77"/>
              </a:rPr>
              <a:t>Vi har god takhøyde </a:t>
            </a:r>
          </a:p>
          <a:p>
            <a:r>
              <a:rPr lang="nb-NO" sz="2500" dirty="0">
                <a:solidFill>
                  <a:schemeClr val="bg1"/>
                </a:solidFill>
                <a:latin typeface="Tablet Gothic" panose="02000503000000020004" pitchFamily="2" charset="77"/>
              </a:rPr>
              <a:t>Vi har en sterk delingskultur </a:t>
            </a:r>
          </a:p>
          <a:p>
            <a:r>
              <a:rPr lang="nb-NO" sz="2500" dirty="0">
                <a:solidFill>
                  <a:schemeClr val="bg1"/>
                </a:solidFill>
                <a:latin typeface="Tablet Gothic" panose="02000503000000020004" pitchFamily="2" charset="77"/>
              </a:rPr>
              <a:t>Vi skal være formidler av kunnskap til kommuner som skal bygge eller rehabilitere kulturhus </a:t>
            </a:r>
          </a:p>
        </p:txBody>
      </p:sp>
    </p:spTree>
    <p:extLst>
      <p:ext uri="{BB962C8B-B14F-4D97-AF65-F5344CB8AC3E}">
        <p14:creationId xmlns:p14="http://schemas.microsoft.com/office/powerpoint/2010/main" val="8709192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0">
          <a:fgClr>
            <a:srgbClr val="24117C"/>
          </a:fgClr>
          <a:bgClr>
            <a:srgbClr val="CD4A3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9E3B965C-9C49-E530-0933-6458CDA67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552782"/>
            <a:ext cx="5137520" cy="1154711"/>
          </a:xfrm>
        </p:spPr>
        <p:txBody>
          <a:bodyPr>
            <a:normAutofit/>
          </a:bodyPr>
          <a:lstStyle/>
          <a:p>
            <a:r>
              <a:rPr lang="nb-NO" sz="5000" dirty="0">
                <a:solidFill>
                  <a:schemeClr val="bg1"/>
                </a:solidFill>
                <a:latin typeface="Tablet Gothic" panose="02000503000000020004" pitchFamily="2" charset="77"/>
              </a:rPr>
              <a:t>Medlemmer</a:t>
            </a:r>
          </a:p>
        </p:txBody>
      </p:sp>
      <p:sp useBgFill="1">
        <p:nvSpPr>
          <p:cNvPr id="3" name="Plassholder for innhold 2">
            <a:extLst>
              <a:ext uri="{FF2B5EF4-FFF2-40B4-BE49-F238E27FC236}">
                <a16:creationId xmlns:a16="http://schemas.microsoft.com/office/drawing/2014/main" id="{D1D05EB8-4973-4E60-067C-BAC6B371DD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2391995"/>
            <a:ext cx="5124226" cy="3174788"/>
          </a:xfrm>
        </p:spPr>
        <p:txBody>
          <a:bodyPr anchor="t">
            <a:normAutofit/>
          </a:bodyPr>
          <a:lstStyle/>
          <a:p>
            <a:r>
              <a:rPr lang="nb-NO" dirty="0">
                <a:solidFill>
                  <a:schemeClr val="bg1"/>
                </a:solidFill>
                <a:latin typeface="Tablet Gothic" panose="02000503000000020004" pitchFamily="2" charset="77"/>
              </a:rPr>
              <a:t>Våre medlemmer er konsert- og kulturhus over hele Norge med kommunal tilknytning. </a:t>
            </a:r>
          </a:p>
          <a:p>
            <a:r>
              <a:rPr lang="nb-NO" dirty="0">
                <a:solidFill>
                  <a:schemeClr val="bg1"/>
                </a:solidFill>
                <a:latin typeface="Tablet Gothic" panose="02000503000000020004" pitchFamily="2" charset="77"/>
              </a:rPr>
              <a:t>I tillegg kan leverandører til kulturhusene bli leverandørmedlemmer. </a:t>
            </a:r>
          </a:p>
        </p:txBody>
      </p:sp>
      <p:sp>
        <p:nvSpPr>
          <p:cNvPr id="13" name="Main Frame">
            <a:extLst>
              <a:ext uri="{FF2B5EF4-FFF2-40B4-BE49-F238E27FC236}">
                <a16:creationId xmlns:a16="http://schemas.microsoft.com/office/drawing/2014/main" id="{8B3D301E-EEB6-4474-BFB1-FCD7A1F30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744" y="334928"/>
            <a:ext cx="11456511" cy="61881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A245249-2F4C-4F85-AB62-095DBE5249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67744" y="1911349"/>
            <a:ext cx="608078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Main Horizontal Connector">
            <a:extLst>
              <a:ext uri="{FF2B5EF4-FFF2-40B4-BE49-F238E27FC236}">
                <a16:creationId xmlns:a16="http://schemas.microsoft.com/office/drawing/2014/main" id="{85F2753B-199B-4FF0-838F-41E8D058E9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060" y="6047437"/>
            <a:ext cx="1037563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5A7F9B4-2262-444F-8650-A1195AE98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48525" y="334928"/>
            <a:ext cx="0" cy="571250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Main Vertical Connector">
            <a:extLst>
              <a:ext uri="{FF2B5EF4-FFF2-40B4-BE49-F238E27FC236}">
                <a16:creationId xmlns:a16="http://schemas.microsoft.com/office/drawing/2014/main" id="{B0BDEAB7-0E83-4F55-90F4-098569F5A5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748698" y="334928"/>
            <a:ext cx="0" cy="618814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kstSylinder 6">
            <a:extLst>
              <a:ext uri="{FF2B5EF4-FFF2-40B4-BE49-F238E27FC236}">
                <a16:creationId xmlns:a16="http://schemas.microsoft.com/office/drawing/2014/main" id="{8887A801-4AC3-1150-1DAC-0F1871BC18DF}"/>
              </a:ext>
            </a:extLst>
          </p:cNvPr>
          <p:cNvSpPr txBox="1"/>
          <p:nvPr/>
        </p:nvSpPr>
        <p:spPr>
          <a:xfrm>
            <a:off x="500063" y="6186487"/>
            <a:ext cx="15704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>
                <a:solidFill>
                  <a:schemeClr val="bg1"/>
                </a:solidFill>
                <a:latin typeface="Tablet Gothic Th" panose="02000503000000020004" pitchFamily="2" charset="77"/>
              </a:rPr>
              <a:t>Foto: Lier kulturscene</a:t>
            </a:r>
          </a:p>
        </p:txBody>
      </p:sp>
      <p:pic>
        <p:nvPicPr>
          <p:cNvPr id="12" name="Bilde 11" descr="Et bilde som inneholder person, klær, Innendørsspill og -sport, brettspill&#10;&#10;Automatisk generert beskrivelse">
            <a:extLst>
              <a:ext uri="{FF2B5EF4-FFF2-40B4-BE49-F238E27FC236}">
                <a16:creationId xmlns:a16="http://schemas.microsoft.com/office/drawing/2014/main" id="{5ABAB4AD-4D18-0874-E055-50C64237BB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7732" y="1151907"/>
            <a:ext cx="4043547" cy="404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8666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7348310-52DF-88F5-ACE5-CCCF7FBDA1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3124" y="1573685"/>
            <a:ext cx="9489000" cy="374738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b-NO" sz="2500" u="sng" dirty="0">
                <a:solidFill>
                  <a:schemeClr val="bg1"/>
                </a:solidFill>
                <a:highlight>
                  <a:srgbClr val="000080"/>
                </a:highlight>
                <a:latin typeface="Tablet Gothic" panose="02000503000000020004" pitchFamily="2" charset="77"/>
              </a:rPr>
              <a:t>Pådriver </a:t>
            </a:r>
          </a:p>
          <a:p>
            <a:r>
              <a:rPr lang="nb-NO" sz="2500" dirty="0">
                <a:solidFill>
                  <a:schemeClr val="bg1"/>
                </a:solidFill>
                <a:latin typeface="Tablet Gothic" panose="02000503000000020004" pitchFamily="2" charset="77"/>
              </a:rPr>
              <a:t>Vi skal jobbe for at våre kulturpolitiske mål oppfylles </a:t>
            </a:r>
          </a:p>
          <a:p>
            <a:r>
              <a:rPr lang="nb-NO" sz="2500" dirty="0">
                <a:solidFill>
                  <a:schemeClr val="bg1"/>
                </a:solidFill>
                <a:latin typeface="Tablet Gothic" panose="02000503000000020004" pitchFamily="2" charset="77"/>
              </a:rPr>
              <a:t>Vi skal være kulturhusenes talerør ovenfor offentlige myndigheter </a:t>
            </a:r>
          </a:p>
          <a:p>
            <a:r>
              <a:rPr lang="nb-NO" sz="2500" dirty="0">
                <a:solidFill>
                  <a:schemeClr val="bg1"/>
                </a:solidFill>
                <a:latin typeface="Tablet Gothic" panose="02000503000000020004" pitchFamily="2" charset="77"/>
              </a:rPr>
              <a:t>Vi skal bidra til å skape forutsigbare rammebetingelser for våre medlemmer </a:t>
            </a:r>
          </a:p>
          <a:p>
            <a:endParaRPr lang="nb-NO" sz="2500" dirty="0">
              <a:solidFill>
                <a:schemeClr val="bg1"/>
              </a:solidFill>
              <a:latin typeface="Tablet Gothic" panose="0200050300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623199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194AEDE-F25F-43E6-A2C4-7FFF410749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744" y="334928"/>
            <a:ext cx="11456511" cy="61881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11">
            <a:extLst>
              <a:ext uri="{FF2B5EF4-FFF2-40B4-BE49-F238E27FC236}">
                <a16:creationId xmlns:a16="http://schemas.microsoft.com/office/drawing/2014/main" id="{4C793C08-EF4C-422B-A728-6C717C47D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748698" y="334928"/>
            <a:ext cx="0" cy="618814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13">
            <a:extLst>
              <a:ext uri="{FF2B5EF4-FFF2-40B4-BE49-F238E27FC236}">
                <a16:creationId xmlns:a16="http://schemas.microsoft.com/office/drawing/2014/main" id="{FE825BC6-56A8-46DE-8037-A9A577624B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060" y="6047437"/>
            <a:ext cx="1037563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6" name="Background Fill">
            <a:extLst>
              <a:ext uri="{FF2B5EF4-FFF2-40B4-BE49-F238E27FC236}">
                <a16:creationId xmlns:a16="http://schemas.microsoft.com/office/drawing/2014/main" id="{68CA250C-CF5A-4736-9249-D6111F7C55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ssholder for innhold 4" descr="Et bilde som inneholder klær, person, utendørs, sko&#10;&#10;Automatisk generert beskrivelse">
            <a:extLst>
              <a:ext uri="{FF2B5EF4-FFF2-40B4-BE49-F238E27FC236}">
                <a16:creationId xmlns:a16="http://schemas.microsoft.com/office/drawing/2014/main" id="{C1F02867-372D-6830-F749-2DC68DD3E6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773" r="-1" b="12935"/>
          <a:stretch/>
        </p:blipFill>
        <p:spPr>
          <a:xfrm>
            <a:off x="20" y="10"/>
            <a:ext cx="12188950" cy="6858000"/>
          </a:xfrm>
          <a:prstGeom prst="rect">
            <a:avLst/>
          </a:prstGeom>
        </p:spPr>
      </p:pic>
      <p:sp>
        <p:nvSpPr>
          <p:cNvPr id="27" name="Main Frame">
            <a:extLst>
              <a:ext uri="{FF2B5EF4-FFF2-40B4-BE49-F238E27FC236}">
                <a16:creationId xmlns:a16="http://schemas.microsoft.com/office/drawing/2014/main" id="{F82D9B81-57D7-4F0C-AB92-6E390E4E1D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744" y="334928"/>
            <a:ext cx="11456511" cy="6188146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Main Horizontal Connector">
            <a:extLst>
              <a:ext uri="{FF2B5EF4-FFF2-40B4-BE49-F238E27FC236}">
                <a16:creationId xmlns:a16="http://schemas.microsoft.com/office/drawing/2014/main" id="{AE3D1161-F2DF-43A9-8376-3DB140315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060" y="6047437"/>
            <a:ext cx="10375638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Main Vertical Connector">
            <a:extLst>
              <a:ext uri="{FF2B5EF4-FFF2-40B4-BE49-F238E27FC236}">
                <a16:creationId xmlns:a16="http://schemas.microsoft.com/office/drawing/2014/main" id="{FF393DD8-555D-4D86-9600-299145E032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748698" y="334928"/>
            <a:ext cx="0" cy="6188146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kstSylinder 5">
            <a:extLst>
              <a:ext uri="{FF2B5EF4-FFF2-40B4-BE49-F238E27FC236}">
                <a16:creationId xmlns:a16="http://schemas.microsoft.com/office/drawing/2014/main" id="{A0FF5D73-E8A1-303C-D15C-4245C2321899}"/>
              </a:ext>
            </a:extLst>
          </p:cNvPr>
          <p:cNvSpPr txBox="1"/>
          <p:nvPr/>
        </p:nvSpPr>
        <p:spPr>
          <a:xfrm>
            <a:off x="500063" y="6186487"/>
            <a:ext cx="26662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>
                <a:solidFill>
                  <a:schemeClr val="bg1"/>
                </a:solidFill>
                <a:latin typeface="Tablet Gothic Th" panose="02000503000000020004" pitchFamily="2" charset="77"/>
              </a:rPr>
              <a:t>Foto: Lillestrøm kultursenter / </a:t>
            </a:r>
            <a:r>
              <a:rPr lang="nb-NO" sz="1200" dirty="0" err="1">
                <a:solidFill>
                  <a:schemeClr val="bg1"/>
                </a:solidFill>
                <a:latin typeface="Tablet Gothic Th" panose="02000503000000020004" pitchFamily="2" charset="77"/>
              </a:rPr>
              <a:t>Byfesten</a:t>
            </a:r>
            <a:endParaRPr lang="nb-NO" sz="1200" dirty="0">
              <a:solidFill>
                <a:schemeClr val="bg1"/>
              </a:solidFill>
              <a:latin typeface="Tablet Gothic Th" panose="0200050300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032420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13C1043-CC34-F5FE-413D-967604D0F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5000" dirty="0">
                <a:solidFill>
                  <a:schemeClr val="bg1"/>
                </a:solidFill>
                <a:latin typeface="Tablet Gothic" panose="02000503000000020004" pitchFamily="2" charset="77"/>
              </a:rPr>
              <a:t>Vår strategiske fortelling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A5F7421-586B-8C57-F676-4CD3E09065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nb-NO" sz="2500" dirty="0">
                <a:solidFill>
                  <a:schemeClr val="bg1"/>
                </a:solidFill>
                <a:latin typeface="Tablet Gothic" panose="02000503000000020004" pitchFamily="2" charset="77"/>
              </a:rPr>
              <a:t>Norske kulturhus er interesseorganisasjon for norske konsert- og kulturhus med kommunal tilknytning. </a:t>
            </a:r>
          </a:p>
          <a:p>
            <a:r>
              <a:rPr lang="nb-NO" sz="2500" dirty="0">
                <a:solidFill>
                  <a:schemeClr val="bg1"/>
                </a:solidFill>
                <a:latin typeface="Tablet Gothic" panose="02000503000000020004" pitchFamily="2" charset="77"/>
              </a:rPr>
              <a:t>Organisasjonen er en pådriver for bedre rammebetingelser for konsert- og kulturhusene, og synliggjør deres betydning lokalt og nasjonalt. </a:t>
            </a:r>
          </a:p>
          <a:p>
            <a:r>
              <a:rPr lang="nb-NO" sz="2500" dirty="0">
                <a:solidFill>
                  <a:schemeClr val="bg1"/>
                </a:solidFill>
                <a:latin typeface="Tablet Gothic" panose="02000503000000020004" pitchFamily="2" charset="77"/>
              </a:rPr>
              <a:t>Vår visjon er at konsert- og kulturhus over hele landet skal være lokalsamfunnets hjerte.</a:t>
            </a:r>
          </a:p>
        </p:txBody>
      </p:sp>
    </p:spTree>
    <p:extLst>
      <p:ext uri="{BB962C8B-B14F-4D97-AF65-F5344CB8AC3E}">
        <p14:creationId xmlns:p14="http://schemas.microsoft.com/office/powerpoint/2010/main" val="34281097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194AEDE-F25F-43E6-A2C4-7FFF410749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744" y="334928"/>
            <a:ext cx="11456511" cy="61881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C793C08-EF4C-422B-A728-6C717C47D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748698" y="334928"/>
            <a:ext cx="0" cy="618814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E825BC6-56A8-46DE-8037-A9A577624B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060" y="6047437"/>
            <a:ext cx="1037563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Background Fill">
            <a:extLst>
              <a:ext uri="{FF2B5EF4-FFF2-40B4-BE49-F238E27FC236}">
                <a16:creationId xmlns:a16="http://schemas.microsoft.com/office/drawing/2014/main" id="{68CA250C-CF5A-4736-9249-D6111F7C55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ssholder for innhold 4" descr="Et bilde som inneholder klær, person, utendørs, mann&#10;&#10;Automatisk generert beskrivelse">
            <a:extLst>
              <a:ext uri="{FF2B5EF4-FFF2-40B4-BE49-F238E27FC236}">
                <a16:creationId xmlns:a16="http://schemas.microsoft.com/office/drawing/2014/main" id="{165C68B3-F613-B9D3-4AEF-1657C48CF5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7448" r="-1" b="7532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18" name="Main Frame">
            <a:extLst>
              <a:ext uri="{FF2B5EF4-FFF2-40B4-BE49-F238E27FC236}">
                <a16:creationId xmlns:a16="http://schemas.microsoft.com/office/drawing/2014/main" id="{F82D9B81-57D7-4F0C-AB92-6E390E4E1D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744" y="334928"/>
            <a:ext cx="11456511" cy="6188146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Main Horizontal Connector">
            <a:extLst>
              <a:ext uri="{FF2B5EF4-FFF2-40B4-BE49-F238E27FC236}">
                <a16:creationId xmlns:a16="http://schemas.microsoft.com/office/drawing/2014/main" id="{AE3D1161-F2DF-43A9-8376-3DB140315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060" y="6047437"/>
            <a:ext cx="10375638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Main Vertical Connector">
            <a:extLst>
              <a:ext uri="{FF2B5EF4-FFF2-40B4-BE49-F238E27FC236}">
                <a16:creationId xmlns:a16="http://schemas.microsoft.com/office/drawing/2014/main" id="{FF393DD8-555D-4D86-9600-299145E032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748698" y="334928"/>
            <a:ext cx="0" cy="6188146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kstSylinder 5">
            <a:extLst>
              <a:ext uri="{FF2B5EF4-FFF2-40B4-BE49-F238E27FC236}">
                <a16:creationId xmlns:a16="http://schemas.microsoft.com/office/drawing/2014/main" id="{FE678669-B332-13E8-B858-AF94D1A60F6C}"/>
              </a:ext>
            </a:extLst>
          </p:cNvPr>
          <p:cNvSpPr txBox="1"/>
          <p:nvPr/>
        </p:nvSpPr>
        <p:spPr>
          <a:xfrm>
            <a:off x="500063" y="6186487"/>
            <a:ext cx="17593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>
                <a:solidFill>
                  <a:schemeClr val="bg1"/>
                </a:solidFill>
                <a:latin typeface="Tablet Gothic Th" panose="02000503000000020004" pitchFamily="2" charset="77"/>
              </a:rPr>
              <a:t>Foto: Surnadal kulturhus</a:t>
            </a:r>
          </a:p>
        </p:txBody>
      </p:sp>
    </p:spTree>
    <p:extLst>
      <p:ext uri="{BB962C8B-B14F-4D97-AF65-F5344CB8AC3E}">
        <p14:creationId xmlns:p14="http://schemas.microsoft.com/office/powerpoint/2010/main" val="29345332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19A7CFF-194B-64F0-DC6E-6E0BF0991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375" y="303400"/>
            <a:ext cx="9489000" cy="1325563"/>
          </a:xfrm>
        </p:spPr>
        <p:txBody>
          <a:bodyPr>
            <a:normAutofit/>
          </a:bodyPr>
          <a:lstStyle/>
          <a:p>
            <a:r>
              <a:rPr lang="nb-NO" sz="5000" dirty="0">
                <a:solidFill>
                  <a:schemeClr val="bg1"/>
                </a:solidFill>
                <a:latin typeface="Tablet Gothic" panose="02000503000000020004" pitchFamily="2" charset="77"/>
              </a:rPr>
              <a:t>Formål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A2659C0-CA3F-FEF6-087D-E672753C37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4370" y="1668687"/>
            <a:ext cx="9489000" cy="3747384"/>
          </a:xfrm>
        </p:spPr>
        <p:txBody>
          <a:bodyPr>
            <a:noAutofit/>
          </a:bodyPr>
          <a:lstStyle/>
          <a:p>
            <a:r>
              <a:rPr lang="nb-NO" sz="2400" dirty="0">
                <a:solidFill>
                  <a:schemeClr val="bg1"/>
                </a:solidFill>
                <a:latin typeface="Tablet Gothic" panose="02000503000000020004" pitchFamily="2" charset="77"/>
              </a:rPr>
              <a:t>Norske kulturhus skal gi medlemmene nettverk og påfyll av kunnskap.</a:t>
            </a:r>
          </a:p>
          <a:p>
            <a:r>
              <a:rPr lang="nb-NO" sz="2400" dirty="0">
                <a:solidFill>
                  <a:schemeClr val="bg1"/>
                </a:solidFill>
                <a:latin typeface="Tablet Gothic" panose="02000503000000020004" pitchFamily="2" charset="77"/>
              </a:rPr>
              <a:t>Vi skal være en pådriver for å bedre rammebetingelsene for konsert- og kulturhusene inn mot nasjonale myndigheter, og synliggjøre husenes betydning lokalt og nasjonalt. </a:t>
            </a:r>
          </a:p>
          <a:p>
            <a:r>
              <a:rPr lang="nb-NO" sz="2400" dirty="0">
                <a:solidFill>
                  <a:schemeClr val="bg1"/>
                </a:solidFill>
                <a:latin typeface="Tablet Gothic" panose="02000503000000020004" pitchFamily="2" charset="77"/>
              </a:rPr>
              <a:t>Å være medlem forenkler arbeidshverdagen for ansatte i kulturhusene. </a:t>
            </a:r>
          </a:p>
          <a:p>
            <a:r>
              <a:rPr lang="nb-NO" sz="2400" dirty="0">
                <a:solidFill>
                  <a:schemeClr val="bg1"/>
                </a:solidFill>
                <a:latin typeface="Tablet Gothic" panose="02000503000000020004" pitchFamily="2" charset="77"/>
              </a:rPr>
              <a:t>Vi støtter hverandre i utfordringer og står sterkere sammen. </a:t>
            </a:r>
          </a:p>
        </p:txBody>
      </p:sp>
    </p:spTree>
    <p:extLst>
      <p:ext uri="{BB962C8B-B14F-4D97-AF65-F5344CB8AC3E}">
        <p14:creationId xmlns:p14="http://schemas.microsoft.com/office/powerpoint/2010/main" val="26611852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28">
            <a:extLst>
              <a:ext uri="{FF2B5EF4-FFF2-40B4-BE49-F238E27FC236}">
                <a16:creationId xmlns:a16="http://schemas.microsoft.com/office/drawing/2014/main" id="{F194AEDE-F25F-43E6-A2C4-7FFF410749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744" y="334928"/>
            <a:ext cx="11456511" cy="61881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Straight Connector 30">
            <a:extLst>
              <a:ext uri="{FF2B5EF4-FFF2-40B4-BE49-F238E27FC236}">
                <a16:creationId xmlns:a16="http://schemas.microsoft.com/office/drawing/2014/main" id="{4C793C08-EF4C-422B-A728-6C717C47D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748698" y="334928"/>
            <a:ext cx="0" cy="618814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32">
            <a:extLst>
              <a:ext uri="{FF2B5EF4-FFF2-40B4-BE49-F238E27FC236}">
                <a16:creationId xmlns:a16="http://schemas.microsoft.com/office/drawing/2014/main" id="{FE825BC6-56A8-46DE-8037-A9A577624B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060" y="6047437"/>
            <a:ext cx="1037563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54" name="Background Fill">
            <a:extLst>
              <a:ext uri="{FF2B5EF4-FFF2-40B4-BE49-F238E27FC236}">
                <a16:creationId xmlns:a16="http://schemas.microsoft.com/office/drawing/2014/main" id="{68CA250C-CF5A-4736-9249-D6111F7C55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ssholder for innhold 4" descr="Et bilde som inneholder person, klær, Dans, sport&#10;&#10;Automatisk generert beskrivelse">
            <a:extLst>
              <a:ext uri="{FF2B5EF4-FFF2-40B4-BE49-F238E27FC236}">
                <a16:creationId xmlns:a16="http://schemas.microsoft.com/office/drawing/2014/main" id="{58A0CB58-38E6-5841-796F-4070CC63F1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649" r="-1" b="14059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55" name="Main Frame">
            <a:extLst>
              <a:ext uri="{FF2B5EF4-FFF2-40B4-BE49-F238E27FC236}">
                <a16:creationId xmlns:a16="http://schemas.microsoft.com/office/drawing/2014/main" id="{F82D9B81-57D7-4F0C-AB92-6E390E4E1D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744" y="334928"/>
            <a:ext cx="11456511" cy="6188146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Main Horizontal Connector">
            <a:extLst>
              <a:ext uri="{FF2B5EF4-FFF2-40B4-BE49-F238E27FC236}">
                <a16:creationId xmlns:a16="http://schemas.microsoft.com/office/drawing/2014/main" id="{AE3D1161-F2DF-43A9-8376-3DB140315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060" y="6047437"/>
            <a:ext cx="10375638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Main Vertical Connector">
            <a:extLst>
              <a:ext uri="{FF2B5EF4-FFF2-40B4-BE49-F238E27FC236}">
                <a16:creationId xmlns:a16="http://schemas.microsoft.com/office/drawing/2014/main" id="{FF393DD8-555D-4D86-9600-299145E032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748698" y="334928"/>
            <a:ext cx="0" cy="6188146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kstSylinder 5">
            <a:extLst>
              <a:ext uri="{FF2B5EF4-FFF2-40B4-BE49-F238E27FC236}">
                <a16:creationId xmlns:a16="http://schemas.microsoft.com/office/drawing/2014/main" id="{F35FF27C-51A4-33DC-6FC9-050957FAFEF4}"/>
              </a:ext>
            </a:extLst>
          </p:cNvPr>
          <p:cNvSpPr txBox="1"/>
          <p:nvPr/>
        </p:nvSpPr>
        <p:spPr>
          <a:xfrm>
            <a:off x="500063" y="6186487"/>
            <a:ext cx="35381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>
                <a:solidFill>
                  <a:schemeClr val="bg1"/>
                </a:solidFill>
                <a:latin typeface="Tablet Gothic Th" panose="02000503000000020004" pitchFamily="2" charset="77"/>
              </a:rPr>
              <a:t>Foto: Parken kulturhus v/ Anne Marthe Vestre Berge</a:t>
            </a:r>
          </a:p>
        </p:txBody>
      </p:sp>
    </p:spTree>
    <p:extLst>
      <p:ext uri="{BB962C8B-B14F-4D97-AF65-F5344CB8AC3E}">
        <p14:creationId xmlns:p14="http://schemas.microsoft.com/office/powerpoint/2010/main" val="5329208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660980C-65CD-8D18-014B-EB04890E4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5627" y="920917"/>
            <a:ext cx="9489000" cy="1325563"/>
          </a:xfrm>
        </p:spPr>
        <p:txBody>
          <a:bodyPr>
            <a:normAutofit/>
          </a:bodyPr>
          <a:lstStyle/>
          <a:p>
            <a:r>
              <a:rPr lang="nb-NO" sz="5000" dirty="0">
                <a:solidFill>
                  <a:schemeClr val="bg1"/>
                </a:solidFill>
                <a:latin typeface="Tablet Gothic" panose="02000503000000020004" pitchFamily="2" charset="77"/>
              </a:rPr>
              <a:t>Visjon og verdier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4B62CC4-8ACB-B7F5-1591-3D31EE3BEC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2902608"/>
            <a:ext cx="9489000" cy="3747384"/>
          </a:xfrm>
        </p:spPr>
        <p:txBody>
          <a:bodyPr>
            <a:normAutofit/>
          </a:bodyPr>
          <a:lstStyle/>
          <a:p>
            <a:r>
              <a:rPr lang="nb-NO" sz="2500" dirty="0">
                <a:solidFill>
                  <a:schemeClr val="bg1"/>
                </a:solidFill>
                <a:latin typeface="Tablet Gothic" panose="02000503000000020004" pitchFamily="2" charset="77"/>
              </a:rPr>
              <a:t>Visjon: Kulturhusene er lokalsamfunnets hjerte. </a:t>
            </a:r>
          </a:p>
          <a:p>
            <a:endParaRPr lang="nb-NO" sz="2500" dirty="0">
              <a:solidFill>
                <a:schemeClr val="bg1"/>
              </a:solidFill>
              <a:latin typeface="Tablet Gothic" panose="02000503000000020004" pitchFamily="2" charset="77"/>
            </a:endParaRPr>
          </a:p>
          <a:p>
            <a:r>
              <a:rPr lang="nb-NO" sz="2500" dirty="0">
                <a:solidFill>
                  <a:schemeClr val="bg1"/>
                </a:solidFill>
                <a:latin typeface="Tablet Gothic" panose="02000503000000020004" pitchFamily="2" charset="77"/>
              </a:rPr>
              <a:t>Verdier: Samlende, Kunnskapsrik ,Raus og Pådriver.</a:t>
            </a:r>
          </a:p>
        </p:txBody>
      </p:sp>
    </p:spTree>
    <p:extLst>
      <p:ext uri="{BB962C8B-B14F-4D97-AF65-F5344CB8AC3E}">
        <p14:creationId xmlns:p14="http://schemas.microsoft.com/office/powerpoint/2010/main" val="17657853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749E4C5-12AD-BD7C-369A-42356E793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5000" dirty="0">
                <a:solidFill>
                  <a:schemeClr val="bg1"/>
                </a:solidFill>
                <a:latin typeface="Tablet Gothic" panose="02000503000000020004" pitchFamily="2" charset="77"/>
              </a:rPr>
              <a:t>Posisjon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97492EF-4F7D-7478-B229-EDCC94A983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2439099"/>
            <a:ext cx="9489000" cy="3747384"/>
          </a:xfrm>
        </p:spPr>
        <p:txBody>
          <a:bodyPr>
            <a:normAutofit/>
          </a:bodyPr>
          <a:lstStyle/>
          <a:p>
            <a:r>
              <a:rPr lang="nb-NO" sz="2500" dirty="0">
                <a:solidFill>
                  <a:schemeClr val="bg1"/>
                </a:solidFill>
                <a:latin typeface="Tablet Gothic" panose="02000503000000020004" pitchFamily="2" charset="77"/>
              </a:rPr>
              <a:t>Være en pådriver, støttespiller, talerør og nettverk </a:t>
            </a:r>
            <a:br>
              <a:rPr lang="nb-NO" sz="2500" dirty="0">
                <a:solidFill>
                  <a:schemeClr val="bg1"/>
                </a:solidFill>
                <a:latin typeface="Tablet Gothic" panose="02000503000000020004" pitchFamily="2" charset="77"/>
              </a:rPr>
            </a:br>
            <a:r>
              <a:rPr lang="nb-NO" sz="2500" dirty="0">
                <a:solidFill>
                  <a:schemeClr val="bg1"/>
                </a:solidFill>
                <a:latin typeface="Tablet Gothic" panose="02000503000000020004" pitchFamily="2" charset="77"/>
              </a:rPr>
              <a:t>for konsert- og kulturhus med kommunal tilknytning. </a:t>
            </a:r>
          </a:p>
        </p:txBody>
      </p:sp>
    </p:spTree>
    <p:extLst>
      <p:ext uri="{BB962C8B-B14F-4D97-AF65-F5344CB8AC3E}">
        <p14:creationId xmlns:p14="http://schemas.microsoft.com/office/powerpoint/2010/main" val="1575787460"/>
      </p:ext>
    </p:extLst>
  </p:cSld>
  <p:clrMapOvr>
    <a:masterClrMapping/>
  </p:clrMapOvr>
</p:sld>
</file>

<file path=ppt/theme/theme1.xml><?xml version="1.0" encoding="utf-8"?>
<a:theme xmlns:a="http://schemas.openxmlformats.org/drawingml/2006/main" name="MimeoVTI">
  <a:themeElements>
    <a:clrScheme name="AnalogousFromLightSeedLeftStep">
      <a:dk1>
        <a:srgbClr val="000000"/>
      </a:dk1>
      <a:lt1>
        <a:srgbClr val="FFFFFF"/>
      </a:lt1>
      <a:dk2>
        <a:srgbClr val="3C2441"/>
      </a:dk2>
      <a:lt2>
        <a:srgbClr val="E2E5E8"/>
      </a:lt2>
      <a:accent1>
        <a:srgbClr val="C49B6D"/>
      </a:accent1>
      <a:accent2>
        <a:srgbClr val="C67B72"/>
      </a:accent2>
      <a:accent3>
        <a:srgbClr val="D18CA1"/>
      </a:accent3>
      <a:accent4>
        <a:srgbClr val="C672B0"/>
      </a:accent4>
      <a:accent5>
        <a:srgbClr val="C78CD1"/>
      </a:accent5>
      <a:accent6>
        <a:srgbClr val="9772C6"/>
      </a:accent6>
      <a:hlink>
        <a:srgbClr val="6184AA"/>
      </a:hlink>
      <a:folHlink>
        <a:srgbClr val="7F7F7F"/>
      </a:folHlink>
    </a:clrScheme>
    <a:fontScheme name="Custom 3">
      <a:majorFont>
        <a:latin typeface="Elephant"/>
        <a:ea typeface=""/>
        <a:cs typeface=""/>
      </a:majorFont>
      <a:minorFont>
        <a:latin typeface="Univers Condens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imeoVTI" id="{63E3BFD8-7F9C-46D1-A4F3-04054403C108}" vid="{C505C190-EE38-45FD-8294-6454536D04B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437</Words>
  <Application>Microsoft Macintosh PowerPoint</Application>
  <PresentationFormat>Widescreen</PresentationFormat>
  <Paragraphs>58</Paragraphs>
  <Slides>20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20</vt:i4>
      </vt:variant>
    </vt:vector>
  </HeadingPairs>
  <TitlesOfParts>
    <vt:vector size="26" baseType="lpstr">
      <vt:lpstr>Arial</vt:lpstr>
      <vt:lpstr>Elephant</vt:lpstr>
      <vt:lpstr>Tablet Gothic</vt:lpstr>
      <vt:lpstr>Tablet Gothic Th</vt:lpstr>
      <vt:lpstr>Univers Condensed</vt:lpstr>
      <vt:lpstr>MimeoVTI</vt:lpstr>
      <vt:lpstr>Strategi for Norske kulturhus 2023-2027</vt:lpstr>
      <vt:lpstr>Medlemmer</vt:lpstr>
      <vt:lpstr>PowerPoint-presentasjon</vt:lpstr>
      <vt:lpstr>Vår strategiske fortelling </vt:lpstr>
      <vt:lpstr>PowerPoint-presentasjon</vt:lpstr>
      <vt:lpstr>Formål</vt:lpstr>
      <vt:lpstr>PowerPoint-presentasjon</vt:lpstr>
      <vt:lpstr>Visjon og verdier</vt:lpstr>
      <vt:lpstr>Posisjon</vt:lpstr>
      <vt:lpstr>PowerPoint-presentasjon</vt:lpstr>
      <vt:lpstr>Vi skal synliggjøre kulturhusenes rolle i samfunnet</vt:lpstr>
      <vt:lpstr>Finansiering over statsbudsjettet </vt:lpstr>
      <vt:lpstr>PowerPoint-presentasjon</vt:lpstr>
      <vt:lpstr>Paraplyorganisasjon for profesjonell kulturnæring </vt:lpstr>
      <vt:lpstr>Bærekraft i front</vt:lpstr>
      <vt:lpstr>PowerPoint-presentasjon</vt:lpstr>
      <vt:lpstr>Slik skal vi oppfylle våre verdier: 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Strategi for Norske kulturhus 2023-2027</dc:title>
  <dc:creator>Magnus Lindvik</dc:creator>
  <cp:lastModifiedBy>Magnus Lindvik</cp:lastModifiedBy>
  <cp:revision>48</cp:revision>
  <dcterms:created xsi:type="dcterms:W3CDTF">2023-09-14T18:19:36Z</dcterms:created>
  <dcterms:modified xsi:type="dcterms:W3CDTF">2023-09-14T19:55:17Z</dcterms:modified>
</cp:coreProperties>
</file>